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84" r:id="rId2"/>
    <p:sldId id="703" r:id="rId3"/>
    <p:sldId id="704" r:id="rId4"/>
    <p:sldId id="707" r:id="rId5"/>
    <p:sldId id="772" r:id="rId6"/>
    <p:sldId id="773" r:id="rId7"/>
    <p:sldId id="774" r:id="rId8"/>
    <p:sldId id="775" r:id="rId9"/>
    <p:sldId id="776" r:id="rId10"/>
    <p:sldId id="709" r:id="rId11"/>
    <p:sldId id="710" r:id="rId12"/>
    <p:sldId id="711" r:id="rId13"/>
    <p:sldId id="777" r:id="rId14"/>
    <p:sldId id="782" r:id="rId15"/>
    <p:sldId id="783" r:id="rId16"/>
    <p:sldId id="784" r:id="rId17"/>
    <p:sldId id="785" r:id="rId18"/>
    <p:sldId id="786" r:id="rId19"/>
    <p:sldId id="788" r:id="rId20"/>
    <p:sldId id="790" r:id="rId21"/>
    <p:sldId id="791" r:id="rId22"/>
    <p:sldId id="793" r:id="rId23"/>
    <p:sldId id="794" r:id="rId24"/>
    <p:sldId id="795" r:id="rId25"/>
    <p:sldId id="796" r:id="rId26"/>
    <p:sldId id="797" r:id="rId27"/>
    <p:sldId id="798" r:id="rId28"/>
    <p:sldId id="799" r:id="rId29"/>
    <p:sldId id="800" r:id="rId30"/>
    <p:sldId id="801" r:id="rId31"/>
    <p:sldId id="802" r:id="rId32"/>
    <p:sldId id="803" r:id="rId33"/>
    <p:sldId id="804" r:id="rId34"/>
    <p:sldId id="805" r:id="rId35"/>
    <p:sldId id="806" r:id="rId36"/>
    <p:sldId id="807" r:id="rId37"/>
    <p:sldId id="808" r:id="rId38"/>
    <p:sldId id="809" r:id="rId39"/>
    <p:sldId id="810" r:id="rId40"/>
    <p:sldId id="811" r:id="rId41"/>
    <p:sldId id="812" r:id="rId42"/>
    <p:sldId id="813" r:id="rId43"/>
    <p:sldId id="8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E5116C-ECC2-484F-9754-26F9F3E47305}">
          <p14:sldIdLst>
            <p14:sldId id="284"/>
            <p14:sldId id="703"/>
            <p14:sldId id="704"/>
            <p14:sldId id="707"/>
            <p14:sldId id="772"/>
            <p14:sldId id="773"/>
            <p14:sldId id="774"/>
            <p14:sldId id="775"/>
            <p14:sldId id="776"/>
            <p14:sldId id="709"/>
            <p14:sldId id="710"/>
            <p14:sldId id="711"/>
            <p14:sldId id="777"/>
            <p14:sldId id="782"/>
            <p14:sldId id="783"/>
            <p14:sldId id="784"/>
            <p14:sldId id="785"/>
            <p14:sldId id="786"/>
            <p14:sldId id="788"/>
            <p14:sldId id="790"/>
            <p14:sldId id="791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</p14:sldIdLst>
        </p14:section>
        <p14:section name="Untitled Section" id="{70328101-AA8A-49AC-A616-958D27A28B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CC"/>
    <a:srgbClr val="4F81BD"/>
    <a:srgbClr val="7099CA"/>
    <a:srgbClr val="535353"/>
    <a:srgbClr val="F4F7FB"/>
    <a:srgbClr val="355E8F"/>
    <a:srgbClr val="2A4A70"/>
    <a:srgbClr val="4072A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3475" autoAdjust="0"/>
  </p:normalViewPr>
  <p:slideViewPr>
    <p:cSldViewPr>
      <p:cViewPr varScale="1">
        <p:scale>
          <a:sx n="122" d="100"/>
          <a:sy n="122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17A9-843A-4B41-867A-689D67A82FCD}" type="datetimeFigureOut">
              <a:rPr lang="en-US" smtClean="0"/>
              <a:t>3/11/20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503-BF73-4D73-8001-C2E5499C6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3713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8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0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3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55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0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4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14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0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63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74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43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8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97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0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1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57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64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8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31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01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02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86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64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28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2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025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80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01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3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08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862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1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8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1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6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5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187-1CCF-4FCD-9CBC-11A557DEA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58E8-D4FA-423E-881E-BA32EB7A8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BEE0-3AD9-4192-A681-FC77C47CF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41B-795E-4D57-9CD4-8C770378E8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CD2DBBC-8E0E-46B9-B7D6-5F800ED14032}"/>
              </a:ext>
            </a:extLst>
          </p:cNvPr>
          <p:cNvSpPr/>
          <p:nvPr userDrawn="1"/>
        </p:nvSpPr>
        <p:spPr>
          <a:xfrm flipH="1">
            <a:off x="8153397" y="6156325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9D0E11C-2ADE-4925-9177-AC33D97599D3}"/>
              </a:ext>
            </a:extLst>
          </p:cNvPr>
          <p:cNvSpPr/>
          <p:nvPr userDrawn="1"/>
        </p:nvSpPr>
        <p:spPr>
          <a:xfrm rot="10800000" flipH="1">
            <a:off x="1" y="0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0552" y="644397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467866-7D52-4EF4-8FFB-3DF23ED28A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A9C5-E0AD-4E3D-94F1-95DE4C502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F809-0DA7-4D65-BD95-D2F265F737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8B10-A634-458F-B5BB-E8B114EBC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DD9-9FBD-4237-A5B7-49EE45D24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C52-D7DF-495D-B5B6-5D40280A9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E19-5FC3-4945-B5A0-6C0954FF9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282-71C7-4628-9EB2-6761676C2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72BC-402C-4487-8512-894C0D000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571500" algn="l" defTabSz="914400" rtl="0" eaLnBrk="1" latinLnBrk="0" hangingPunct="1">
        <a:spcBef>
          <a:spcPct val="20000"/>
        </a:spcBef>
        <a:buFont typeface="+mj-lt"/>
        <a:buAutoNum type="romanL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Relationship Id="rId9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10" Type="http://schemas.openxmlformats.org/officeDocument/2006/relationships/image" Target="../media/image57.png"/><Relationship Id="rId4" Type="http://schemas.openxmlformats.org/officeDocument/2006/relationships/image" Target="../media/image40.png"/><Relationship Id="rId9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18.png"/><Relationship Id="rId10" Type="http://schemas.openxmlformats.org/officeDocument/2006/relationships/image" Target="../media/image57.png"/><Relationship Id="rId4" Type="http://schemas.openxmlformats.org/officeDocument/2006/relationships/image" Target="../media/image40.png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png"/><Relationship Id="rId3" Type="http://schemas.openxmlformats.org/officeDocument/2006/relationships/image" Target="../media/image130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18.png"/><Relationship Id="rId10" Type="http://schemas.openxmlformats.org/officeDocument/2006/relationships/image" Target="../media/image57.png"/><Relationship Id="rId4" Type="http://schemas.openxmlformats.org/officeDocument/2006/relationships/image" Target="../media/image40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05F3E-9E57-49A8-863B-BEBB25AAAE31}"/>
              </a:ext>
            </a:extLst>
          </p:cNvPr>
          <p:cNvSpPr/>
          <p:nvPr/>
        </p:nvSpPr>
        <p:spPr>
          <a:xfrm>
            <a:off x="0" y="4344683"/>
            <a:ext cx="9144000" cy="775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DD6B75-5E8A-418C-944D-A59F4AB206AE}"/>
              </a:ext>
            </a:extLst>
          </p:cNvPr>
          <p:cNvCxnSpPr/>
          <p:nvPr/>
        </p:nvCxnSpPr>
        <p:spPr>
          <a:xfrm>
            <a:off x="643467" y="215469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A8FFBD-8F59-45E4-A951-3BDF390EFE28}"/>
              </a:ext>
            </a:extLst>
          </p:cNvPr>
          <p:cNvSpPr/>
          <p:nvPr/>
        </p:nvSpPr>
        <p:spPr>
          <a:xfrm>
            <a:off x="2349344" y="1383414"/>
            <a:ext cx="4445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300" dirty="0">
                <a:latin typeface="Bold sand ms"/>
                <a:cs typeface="Mongolian Baiti" panose="03000500000000000000" pitchFamily="66" charset="0"/>
              </a:rPr>
              <a:t>SOA Exam FM</a:t>
            </a:r>
            <a:endParaRPr lang="mk-MK" sz="4400" b="1" spc="300" dirty="0">
              <a:latin typeface="Bold sand ms"/>
              <a:cs typeface="Mongolian Baiti" panose="03000500000000000000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C1F0D-0DDC-4F66-A892-952589DE9CD9}"/>
              </a:ext>
            </a:extLst>
          </p:cNvPr>
          <p:cNvSpPr/>
          <p:nvPr/>
        </p:nvSpPr>
        <p:spPr>
          <a:xfrm>
            <a:off x="643469" y="2161529"/>
            <a:ext cx="785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old sand ms"/>
                <a:cs typeface="Calibri Light" panose="020F0302020204030204" pitchFamily="34" charset="0"/>
              </a:rPr>
              <a:t>Module 3 – Section 6 (Part 2)</a:t>
            </a:r>
            <a:endParaRPr lang="mk-MK" sz="2800" dirty="0">
              <a:latin typeface="Bold sand ms"/>
              <a:cs typeface="Calibri Light" panose="020F0302020204030204" pitchFamily="34" charset="0"/>
            </a:endParaRPr>
          </a:p>
          <a:p>
            <a:pPr algn="ctr"/>
            <a:endParaRPr lang="mk-MK" sz="2800" dirty="0">
              <a:latin typeface="Bold sand ms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7156F5-7FA1-4E55-B8F7-3EF8D2C43323}"/>
              </a:ext>
            </a:extLst>
          </p:cNvPr>
          <p:cNvCxnSpPr/>
          <p:nvPr/>
        </p:nvCxnSpPr>
        <p:spPr>
          <a:xfrm>
            <a:off x="643467" y="268474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C72F6-BD2D-423F-BC67-66618F619D7B}"/>
              </a:ext>
            </a:extLst>
          </p:cNvPr>
          <p:cNvSpPr/>
          <p:nvPr/>
        </p:nvSpPr>
        <p:spPr>
          <a:xfrm>
            <a:off x="0" y="4411990"/>
            <a:ext cx="9144000" cy="64353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4938B3-7A68-4666-A8FA-CA571DB57FCC}"/>
              </a:ext>
            </a:extLst>
          </p:cNvPr>
          <p:cNvSpPr/>
          <p:nvPr/>
        </p:nvSpPr>
        <p:spPr>
          <a:xfrm>
            <a:off x="0" y="44091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ld sand ms"/>
                <a:cs typeface="Mongolian Baiti" panose="03000500000000000000" pitchFamily="66" charset="0"/>
              </a:rPr>
              <a:t>Bond Bought at Discount Example</a:t>
            </a:r>
            <a:endParaRPr lang="mk-MK" sz="3600" dirty="0">
              <a:solidFill>
                <a:schemeClr val="bg1"/>
              </a:solidFill>
              <a:latin typeface="Bold sand ms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9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09299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09299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47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81685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81685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1200" y="5157216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57216"/>
                <a:ext cx="2683876" cy="345031"/>
              </a:xfrm>
              <a:prstGeom prst="rect">
                <a:avLst/>
              </a:prstGeom>
              <a:blipFill rotWithShape="0">
                <a:blip r:embed="rId6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33973" y="5178623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5178623"/>
                <a:ext cx="22269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8200" y="5157216"/>
                <a:ext cx="1087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=896.05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57216"/>
                <a:ext cx="108754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247" r="-5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450260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450260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66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13196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13196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∙896.05=53.76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79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7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82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82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∙896.05=53.76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79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7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82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82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∙896.05=53.76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79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=30−53.76=−23.76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7" r="-127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2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218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218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∙896.05=53.76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79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=30−53.76=−23.76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7" r="-127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88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218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218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∙896.05=53.76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79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=30−53.76=−23.76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7" r="-127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8800" y="5181600"/>
                <a:ext cx="3085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=896.05−(−23.76)=919.81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3085525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988" r="-79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6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0879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0879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∙896.05=53.76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237885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79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=30−53.76=−23.76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81600"/>
                <a:ext cx="2397644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7" r="-127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8800" y="5181600"/>
                <a:ext cx="3085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=896.05−(−23.76)=919.81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3085525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988" r="-79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96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88648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88648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5550408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∙919.81=55.19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56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40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96380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96380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5550408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∙919.81=55.19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5550408"/>
                <a:ext cx="2402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=30−55.19=−25.19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50408"/>
                <a:ext cx="240238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3" r="-126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1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196536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196536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5550408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∙919.81=55.19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5550408"/>
                <a:ext cx="2402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=30−55.19=−25.19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50408"/>
                <a:ext cx="240238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3" r="-126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5550408"/>
                <a:ext cx="32040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=919.81−(−25.19)=945.00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50408"/>
                <a:ext cx="3204082" cy="246221"/>
              </a:xfrm>
              <a:prstGeom prst="rect">
                <a:avLst/>
              </a:prstGeom>
              <a:blipFill rotWithShape="0">
                <a:blip r:embed="rId8"/>
                <a:stretch>
                  <a:fillRect t="-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30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10057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10057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752" y="5943600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∙945.00=56.70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0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00339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00339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752" y="5943600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∙945.00=56.70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5925979"/>
                <a:ext cx="24023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=30−56.70=−26.70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25979"/>
                <a:ext cx="2402388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3" r="-126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01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513539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513539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752" y="5943600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∙945.00=56.70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5925979"/>
                <a:ext cx="24023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=30−56.70=−26.70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25979"/>
                <a:ext cx="2402388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23" r="-126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5925979"/>
                <a:ext cx="32040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=945.00−(−26.70)=971.70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925979"/>
                <a:ext cx="3204082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70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210498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210498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6281928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∙971.70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=58.30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9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6281928"/>
                <a:ext cx="2383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=0.06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∙971.70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=58.30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238360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5" r="-12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6281928"/>
                <a:ext cx="23936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=30−58.30=−28.30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6281928"/>
                <a:ext cx="2393604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531" r="-127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6281928"/>
                <a:ext cx="29259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=971.70−(−28.30)=1000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281928"/>
                <a:ext cx="2925994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42" t="-2500" r="-104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05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689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=−103.95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3061" r="-30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60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=−103.95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3061" r="-30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8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88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=−103.95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3061" r="-30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8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5011579"/>
                <a:ext cx="10595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always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011579"/>
                <a:ext cx="1059585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6322" t="-139024" r="-6322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0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=−103.95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3061" r="-30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8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5011579"/>
                <a:ext cx="10595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always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011579"/>
                <a:ext cx="1059585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6322" t="-139024" r="-6322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8562" y="5316379"/>
                <a:ext cx="38296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of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Discount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=103.95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62" y="5316379"/>
                <a:ext cx="3829638" cy="246221"/>
              </a:xfrm>
              <a:prstGeom prst="rect">
                <a:avLst/>
              </a:prstGeom>
              <a:blipFill rotWithShape="0">
                <a:blip r:embed="rId9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267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55841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=−103.95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6" y="5011579"/>
                <a:ext cx="119122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3061" r="-30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37" y="5011579"/>
                <a:ext cx="94865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8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5011579"/>
                <a:ext cx="10595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always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011579"/>
                <a:ext cx="1059585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6322" t="-139024" r="-6322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8562" y="5316379"/>
                <a:ext cx="38296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of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Discount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=103.95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62" y="5316379"/>
                <a:ext cx="3829638" cy="246221"/>
              </a:xfrm>
              <a:prstGeom prst="rect">
                <a:avLst/>
              </a:prstGeom>
              <a:blipFill rotWithShape="0">
                <a:blip r:embed="rId9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186" y="5715000"/>
                <a:ext cx="826610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When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bought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discount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say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𝐰𝐫𝐢𝐭𝐭𝐞𝐧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𝐮𝐩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since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book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values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are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systematically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increasing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values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are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negative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|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en-US" sz="1600" b="0" i="0" dirty="0">
                  <a:latin typeface="Cambria Math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called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𝐚𝐜𝐜𝐮𝐦𝐮𝐥𝐚𝐭𝐢𝐨𝐧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𝐨𝐟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𝐝𝐢𝐬𝐜𝐨𝐮𝐧𝐭</m:t>
                      </m:r>
                      <m:r>
                        <a:rPr lang="en-US" sz="16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or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𝐚𝐦𝐨𝐮𝐧𝐭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𝐨𝐟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𝐰𝐫𝐢𝐭𝐞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𝐮𝐩</m:t>
                      </m:r>
                      <m:r>
                        <a:rPr lang="en-US" sz="16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for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period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charset="0"/>
                            </a:rPr>
                            <m:t>installment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86" y="5715000"/>
                <a:ext cx="8266109" cy="738664"/>
              </a:xfrm>
              <a:prstGeom prst="rect">
                <a:avLst/>
              </a:prstGeom>
              <a:blipFill rotWithShape="0">
                <a:blip r:embed="rId10"/>
                <a:stretch>
                  <a:fillRect t="-46281" b="-57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314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93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−23.76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925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−23.76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7957" y="5633373"/>
                <a:ext cx="134831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−26.70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348318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4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−23.76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7957" y="5633373"/>
                <a:ext cx="134831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−26.70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348318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6242973"/>
                <a:ext cx="134831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−28.30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−26.70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6242973"/>
                <a:ext cx="1348318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286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−23.76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89996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7957" y="5633373"/>
                <a:ext cx="134831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−26.70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−25.19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348318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6242973"/>
                <a:ext cx="134831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−28.30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−26.70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6242973"/>
                <a:ext cx="1348318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5638800"/>
                <a:ext cx="25381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is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a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geometric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sequence</m:t>
                    </m:r>
                  </m:oMath>
                </a14:m>
                <a:r>
                  <a:rPr lang="en-US" sz="1600" b="0" dirty="0"/>
                  <a:t> </a:t>
                </a:r>
              </a:p>
              <a:p>
                <a:r>
                  <a:rPr lang="en-US" sz="1600" dirty="0"/>
                  <a:t>     </a:t>
                </a:r>
                <a:r>
                  <a:rPr lang="en-US" sz="1600" b="0" dirty="0"/>
                  <a:t>with common ratio </a:t>
                </a:r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a:rPr lang="en-US" sz="1600" b="0" i="1" smtClean="0">
                        <a:latin typeface="Cambria Math" charset="0"/>
                      </a:rPr>
                      <m:t>1.06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638800"/>
                <a:ext cx="2538195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70370" b="-86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68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85362" y="5697379"/>
                <a:ext cx="3248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62" y="5697379"/>
                <a:ext cx="324883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75" t="-2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4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046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712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901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40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=896.05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-23.76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=919.81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=945.00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-26.70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=971.70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-28.30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-26.70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-28.30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2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3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49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=896.05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247" r="-5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9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=896.05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247" r="-5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0" y="5178623"/>
                <a:ext cx="14734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Note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78623"/>
                <a:ext cx="1473417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306" t="-146000" r="-289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9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=896.05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247" r="-5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0" y="5178623"/>
                <a:ext cx="14734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Note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78623"/>
                <a:ext cx="1473417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306" t="-146000" r="-289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76400" y="5638800"/>
                <a:ext cx="653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said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“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𝑏𝑜𝑢𝑔h𝑡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𝑑𝑖𝑠𝑐𝑜𝑢𝑛𝑡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”.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6536918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66"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8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=896.05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247" r="-5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0" y="5178623"/>
                <a:ext cx="14734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Note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78623"/>
                <a:ext cx="1473417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306" t="-146000" r="-289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76400" y="5638800"/>
                <a:ext cx="653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said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“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𝑏𝑜𝑢𝑔h𝑡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𝑑𝑖𝑠𝑐𝑜𝑢𝑛𝑡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”.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6536918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66"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82752" y="6096000"/>
                <a:ext cx="4738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discount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equals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|.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52" y="6096000"/>
                <a:ext cx="4738028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901" t="-146000" r="-386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4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3% annual coupons.  Determine the price of the bond to yield 6%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=30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|0.06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0.06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=896.05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0875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247" r="-5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00200" y="5181600"/>
                <a:ext cx="4541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bought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discount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103.95.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181600"/>
                <a:ext cx="4541308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941"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26960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Fin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Finance</Template>
  <TotalTime>43300</TotalTime>
  <Words>2773</Words>
  <Application>Microsoft Macintosh PowerPoint</Application>
  <PresentationFormat>On-screen Show (4:3)</PresentationFormat>
  <Paragraphs>1365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Bold sand ms</vt:lpstr>
      <vt:lpstr>Calibri</vt:lpstr>
      <vt:lpstr>Calibri Light</vt:lpstr>
      <vt:lpstr>Cambria Math</vt:lpstr>
      <vt:lpstr>Mangal</vt:lpstr>
      <vt:lpstr>Mongolian Baiti</vt:lpstr>
      <vt:lpstr>Wingdings</vt:lpstr>
      <vt:lpstr>Corporate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</dc:title>
  <dc:creator>USER</dc:creator>
  <cp:lastModifiedBy>Microsoft Office User</cp:lastModifiedBy>
  <cp:revision>2083</cp:revision>
  <dcterms:created xsi:type="dcterms:W3CDTF">2018-09-11T09:20:33Z</dcterms:created>
  <dcterms:modified xsi:type="dcterms:W3CDTF">2020-03-11T17:58:35Z</dcterms:modified>
</cp:coreProperties>
</file>